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63"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4/14/2010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4/14/2010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4/14/2010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4/14/2010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4/14/2010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ikipedia.com/" TargetMode="External"/><Relationship Id="rId2" Type="http://schemas.openxmlformats.org/officeDocument/2006/relationships/hyperlink" Target="http://www2.scholastic.com/browse/subarticle.jsp?id=295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bg1"/>
          </a:solidFill>
          <a:ln>
            <a:solidFill>
              <a:schemeClr val="tx1"/>
            </a:solidFill>
          </a:ln>
        </p:spPr>
        <p:txBody>
          <a:bodyPr/>
          <a:lstStyle/>
          <a:p>
            <a:r>
              <a:rPr lang="en-US" dirty="0" smtClean="0">
                <a:solidFill>
                  <a:srgbClr val="7030A0"/>
                </a:solidFill>
              </a:rPr>
              <a:t>Homework          </a:t>
            </a:r>
            <a:endParaRPr lang="en-US" dirty="0">
              <a:solidFill>
                <a:srgbClr val="7030A0"/>
              </a:solidFill>
            </a:endParaRPr>
          </a:p>
        </p:txBody>
      </p:sp>
      <p:sp>
        <p:nvSpPr>
          <p:cNvPr id="3" name="Subtitle 2"/>
          <p:cNvSpPr>
            <a:spLocks noGrp="1"/>
          </p:cNvSpPr>
          <p:nvPr>
            <p:ph type="subTitle" idx="1"/>
          </p:nvPr>
        </p:nvSpPr>
        <p:spPr/>
        <p:txBody>
          <a:bodyPr>
            <a:normAutofit/>
          </a:bodyPr>
          <a:lstStyle/>
          <a:p>
            <a:endParaRPr lang="en-US" dirty="0" smtClean="0">
              <a:solidFill>
                <a:schemeClr val="tx1"/>
              </a:solidFill>
            </a:endParaRPr>
          </a:p>
          <a:p>
            <a:r>
              <a:rPr lang="en-US" dirty="0" smtClean="0">
                <a:solidFill>
                  <a:schemeClr val="tx1"/>
                </a:solidFill>
              </a:rPr>
              <a:t>                  By Lai Yu</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a:t>
            </a:r>
          </a:p>
          <a:p>
            <a:pPr>
              <a:buNone/>
            </a:pPr>
            <a:endParaRPr lang="en-US" dirty="0" smtClean="0"/>
          </a:p>
          <a:p>
            <a:pPr>
              <a:buNone/>
            </a:pPr>
            <a:r>
              <a:rPr lang="en-US" dirty="0" smtClean="0"/>
              <a:t>  Compared to the mainstream pupils, do P5 GE pupils spend more than one hour more time doing their work?</a:t>
            </a:r>
          </a:p>
        </p:txBody>
      </p:sp>
      <p:sp>
        <p:nvSpPr>
          <p:cNvPr id="3" name="Title 2"/>
          <p:cNvSpPr>
            <a:spLocks noGrp="1"/>
          </p:cNvSpPr>
          <p:nvPr>
            <p:ph type="title"/>
          </p:nvPr>
        </p:nvSpPr>
        <p:spPr>
          <a:ln>
            <a:noFill/>
          </a:ln>
          <a:effectLst/>
          <a:scene3d>
            <a:camera prst="orthographicFront">
              <a:rot lat="0" lon="0" rev="0"/>
            </a:camera>
            <a:lightRig rig="glow" dir="t">
              <a:rot lat="0" lon="0" rev="14100000"/>
            </a:lightRig>
          </a:scene3d>
          <a:sp3d prstMaterial="softEdge">
            <a:bevelT w="127000" prst="artDeco"/>
          </a:sp3d>
        </p:spPr>
        <p:txBody>
          <a:bodyPr>
            <a:scene3d>
              <a:camera prst="orthographicFront"/>
              <a:lightRig rig="soft" dir="t"/>
            </a:scene3d>
            <a:sp3d prstMaterial="softEdge">
              <a:bevelT w="25400" h="25400"/>
            </a:sp3d>
          </a:bodyPr>
          <a:lstStyle/>
          <a:p>
            <a:r>
              <a:rPr lang="en-US" dirty="0" smtClean="0"/>
              <a:t>             Question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It depends on the pupils, but mostly they do spend more than one hour more time doing their work.</a:t>
            </a:r>
            <a:endParaRPr lang="en-US" dirty="0"/>
          </a:p>
        </p:txBody>
      </p:sp>
      <p:sp>
        <p:nvSpPr>
          <p:cNvPr id="3" name="Title 2"/>
          <p:cNvSpPr>
            <a:spLocks noGrp="1"/>
          </p:cNvSpPr>
          <p:nvPr>
            <p:ph type="title"/>
          </p:nvPr>
        </p:nvSpPr>
        <p:spPr>
          <a:ln w="9525">
            <a:noFill/>
          </a:ln>
          <a:effectLst>
            <a:glow rad="139700">
              <a:schemeClr val="accent4">
                <a:satMod val="175000"/>
                <a:alpha val="40000"/>
              </a:schemeClr>
            </a:glow>
          </a:effectLst>
          <a:scene3d>
            <a:camera prst="orthographicFront">
              <a:rot lat="0" lon="0" rev="0"/>
            </a:camera>
            <a:lightRig rig="glow" dir="t">
              <a:rot lat="0" lon="0" rev="14100000"/>
            </a:lightRig>
          </a:scene3d>
          <a:sp3d prstMaterial="softEdge">
            <a:bevelT w="127000" prst="artDeco"/>
          </a:sp3d>
        </p:spPr>
        <p:txBody>
          <a:bodyPr>
            <a:scene3d>
              <a:camera prst="orthographicFront"/>
              <a:lightRig rig="soft" dir="t"/>
            </a:scene3d>
            <a:sp3d prstMaterial="softEdge">
              <a:bevelT w="25400" h="25400"/>
            </a:sp3d>
          </a:bodyPr>
          <a:lstStyle/>
          <a:p>
            <a:r>
              <a:rPr lang="en-US" dirty="0" smtClean="0"/>
              <a:t>           Hypothesis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To find out if P5 GE students have too </a:t>
            </a:r>
            <a:r>
              <a:rPr lang="en-US" smtClean="0"/>
              <a:t>much work</a:t>
            </a:r>
            <a:endParaRPr lang="en-US"/>
          </a:p>
        </p:txBody>
      </p:sp>
      <p:sp>
        <p:nvSpPr>
          <p:cNvPr id="3" name="Title 2"/>
          <p:cNvSpPr>
            <a:spLocks noGrp="1"/>
          </p:cNvSpPr>
          <p:nvPr>
            <p:ph type="title"/>
          </p:nvPr>
        </p:nvSpPr>
        <p:spPr/>
        <p:txBody>
          <a:bodyPr>
            <a:normAutofit/>
          </a:bodyPr>
          <a:lstStyle/>
          <a:p>
            <a:r>
              <a:rPr lang="en-US" dirty="0" smtClean="0"/>
              <a:t>          Objective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normAutofit/>
          </a:bodyPr>
          <a:lstStyle/>
          <a:p>
            <a:pPr>
              <a:buNone/>
            </a:pPr>
            <a:r>
              <a:rPr lang="en-US" sz="3200" dirty="0" smtClean="0"/>
              <a:t>          </a:t>
            </a:r>
            <a:r>
              <a:rPr lang="en-US" sz="2800" dirty="0" smtClean="0"/>
              <a:t>Homework is good</a:t>
            </a:r>
          </a:p>
          <a:p>
            <a:pPr>
              <a:buNone/>
            </a:pPr>
            <a:r>
              <a:rPr lang="en-US" sz="1400" dirty="0" smtClean="0"/>
              <a:t>     </a:t>
            </a:r>
            <a:r>
              <a:rPr lang="en-US" sz="1800" dirty="0" smtClean="0"/>
              <a:t>Homework is a very useful tool to improve children’s education, assess properly the education use and motivate further learning. Usually homework purposes include: children’s independent practice in what has been learnt at school; self-education practice when children are assigned to do find and learn some new information independently; development of reading and writing skills when children are assigned to read something new or write a thesis/term paper/summary/book review etc. All of the homework purposes listed above have one common goal which must be achieved for children’s success in future - self-development. Self-development skill includes time management, self-organization, planning and self-control. If the children are able to develop these skills they will inevitably be successful employees, businesses, officials etc. in a future.</a:t>
            </a:r>
          </a:p>
          <a:p>
            <a:pPr>
              <a:buNone/>
            </a:pPr>
            <a:endParaRPr lang="en-US" sz="2000" dirty="0" smtClean="0"/>
          </a:p>
          <a:p>
            <a:pPr>
              <a:buNone/>
            </a:pPr>
            <a:endParaRPr lang="en-US" sz="1400" dirty="0"/>
          </a:p>
        </p:txBody>
      </p:sp>
      <p:sp>
        <p:nvSpPr>
          <p:cNvPr id="3" name="Title 2"/>
          <p:cNvSpPr>
            <a:spLocks noGrp="1"/>
          </p:cNvSpPr>
          <p:nvPr>
            <p:ph type="title"/>
          </p:nvPr>
        </p:nvSpPr>
        <p:spPr/>
        <p:txBody>
          <a:bodyPr/>
          <a:lstStyle/>
          <a:p>
            <a:r>
              <a:rPr lang="en-US" dirty="0" smtClean="0"/>
              <a:t>      Background research</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800" dirty="0" smtClean="0"/>
              <a:t>              </a:t>
            </a:r>
            <a:r>
              <a:rPr lang="en-US" sz="2400" dirty="0" smtClean="0"/>
              <a:t>        </a:t>
            </a:r>
            <a:r>
              <a:rPr lang="en-US" sz="2800" dirty="0" smtClean="0"/>
              <a:t>Homework is bad</a:t>
            </a:r>
          </a:p>
          <a:p>
            <a:pPr>
              <a:buNone/>
            </a:pPr>
            <a:r>
              <a:rPr lang="en-US" sz="1800" dirty="0" smtClean="0"/>
              <a:t>    Even at the high school level, Kohn says, the benefits of homework are debatable. "Some studies do find a relationship between homework and test scores," Kohn says, "but it tends to be small. More important, there's no reason to think that higher achievement is caused by the homework.”</a:t>
            </a:r>
            <a:br>
              <a:rPr lang="en-US" sz="1800" dirty="0" smtClean="0"/>
            </a:br>
            <a:r>
              <a:rPr lang="en-US" sz="1800" dirty="0" smtClean="0"/>
              <a:t/>
            </a:r>
            <a:br>
              <a:rPr lang="en-US" sz="1800" dirty="0" smtClean="0"/>
            </a:br>
            <a:r>
              <a:rPr lang="en-US" sz="1800" dirty="0" smtClean="0"/>
              <a:t>Opponents of excessive homework argue that it forces parents to sacrifice already scarce family time for the sake of completing assignments, not because they are necessary for students to grasp concepts but because the schools have decided in advance that children must do something for each subject every night whether it's necessary or not.</a:t>
            </a:r>
          </a:p>
          <a:p>
            <a:pPr>
              <a:buNone/>
            </a:pPr>
            <a:endParaRPr lang="en-US" dirty="0"/>
          </a:p>
        </p:txBody>
      </p:sp>
      <p:sp>
        <p:nvSpPr>
          <p:cNvPr id="3" name="Title 2"/>
          <p:cNvSpPr>
            <a:spLocks noGrp="1"/>
          </p:cNvSpPr>
          <p:nvPr>
            <p:ph type="title"/>
          </p:nvPr>
        </p:nvSpPr>
        <p:spPr/>
        <p:txBody>
          <a:bodyPr/>
          <a:lstStyle/>
          <a:p>
            <a:r>
              <a:rPr lang="en-US" dirty="0" smtClean="0"/>
              <a:t>         Background research</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624078" indent="-514350">
              <a:buFont typeface="+mj-lt"/>
              <a:buAutoNum type="arabicPeriod"/>
            </a:pPr>
            <a:r>
              <a:rPr lang="en-US" dirty="0" smtClean="0"/>
              <a:t>Find out how long a few mainstream pupils take to do their work by using a survey.</a:t>
            </a:r>
          </a:p>
          <a:p>
            <a:pPr marL="624078" indent="-514350">
              <a:buFont typeface="+mj-lt"/>
              <a:buAutoNum type="arabicPeriod"/>
            </a:pPr>
            <a:r>
              <a:rPr lang="en-US" dirty="0" smtClean="0"/>
              <a:t>Find out how long the P5 GE students take to do their work(projects and ISOs are included) and how much time they spend relaxing or playing.</a:t>
            </a:r>
          </a:p>
          <a:p>
            <a:pPr marL="624078" indent="-514350">
              <a:buFont typeface="+mj-lt"/>
              <a:buAutoNum type="arabicPeriod"/>
            </a:pPr>
            <a:r>
              <a:rPr lang="en-US" dirty="0" smtClean="0"/>
              <a:t>Compare the time spent by the mainstream and GE students to find out if the GE students spend more than an hour more.</a:t>
            </a:r>
          </a:p>
          <a:p>
            <a:pPr marL="624078" indent="-514350">
              <a:buFont typeface="+mj-lt"/>
              <a:buAutoNum type="arabicPeriod"/>
            </a:pPr>
            <a:r>
              <a:rPr lang="en-US" dirty="0" smtClean="0"/>
              <a:t>Inform the teachers if students are spending too much time doing their work.</a:t>
            </a:r>
          </a:p>
        </p:txBody>
      </p:sp>
      <p:sp>
        <p:nvSpPr>
          <p:cNvPr id="3" name="Title 2"/>
          <p:cNvSpPr>
            <a:spLocks noGrp="1"/>
          </p:cNvSpPr>
          <p:nvPr>
            <p:ph type="title"/>
          </p:nvPr>
        </p:nvSpPr>
        <p:spPr/>
        <p:txBody>
          <a:bodyPr/>
          <a:lstStyle/>
          <a:p>
            <a:r>
              <a:rPr lang="en-US" dirty="0" smtClean="0"/>
              <a:t>       Research steps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u="sng" dirty="0" smtClean="0">
                <a:hlinkClick r:id="rId2"/>
              </a:rPr>
              <a:t>http://www2.scholastic.com/browse/subarticle.jsp?id=2953</a:t>
            </a:r>
            <a:endParaRPr lang="en-US" dirty="0" smtClean="0"/>
          </a:p>
          <a:p>
            <a:pPr>
              <a:buNone/>
            </a:pPr>
            <a:r>
              <a:rPr lang="en-US" u="sng" dirty="0" smtClean="0">
                <a:hlinkClick r:id="rId3"/>
              </a:rPr>
              <a:t>www.wikipedia.com</a:t>
            </a:r>
            <a:endParaRPr lang="en-US" dirty="0"/>
          </a:p>
        </p:txBody>
      </p:sp>
      <p:sp>
        <p:nvSpPr>
          <p:cNvPr id="3" name="Title 2"/>
          <p:cNvSpPr>
            <a:spLocks noGrp="1"/>
          </p:cNvSpPr>
          <p:nvPr>
            <p:ph type="title"/>
          </p:nvPr>
        </p:nvSpPr>
        <p:spPr/>
        <p:txBody>
          <a:bodyPr/>
          <a:lstStyle/>
          <a:p>
            <a:r>
              <a:rPr lang="en-US" dirty="0" smtClean="0"/>
              <a:t>          References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134</TotalTime>
  <Words>369</Words>
  <Application>Microsoft Office PowerPoint</Application>
  <PresentationFormat>On-screen Show (4:3)</PresentationFormat>
  <Paragraphs>25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Homework          </vt:lpstr>
      <vt:lpstr>             Question</vt:lpstr>
      <vt:lpstr>           Hypothesis</vt:lpstr>
      <vt:lpstr>          Objective</vt:lpstr>
      <vt:lpstr>      Background research</vt:lpstr>
      <vt:lpstr>         Background research</vt:lpstr>
      <vt:lpstr>       Research steps</vt:lpstr>
      <vt:lpstr>          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Homework          </dc:title>
  <dc:creator/>
  <cp:lastModifiedBy>-</cp:lastModifiedBy>
  <cp:revision>15</cp:revision>
  <dcterms:created xsi:type="dcterms:W3CDTF">2006-08-16T00:00:00Z</dcterms:created>
  <dcterms:modified xsi:type="dcterms:W3CDTF">2010-04-14T14:21:47Z</dcterms:modified>
</cp:coreProperties>
</file>